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entation.xml" ContentType="application/vnd.openxmlformats-officedocument.presentationml.presentation.main+xml"/>
  <Override PartName="/ppt/slides/slide1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slideLayouts/slideLayout26.xml" ContentType="application/vnd.openxmlformats-officedocument.presentationml.slideLayout+xml"/>
  <Override PartName="/ppt/notesSlides/notesSlide10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17"/>
  </p:notesMasterIdLst>
  <p:handoutMasterIdLst>
    <p:handoutMasterId r:id="rId18"/>
  </p:handoutMasterIdLst>
  <p:sldIdLst>
    <p:sldId id="277" r:id="rId2"/>
    <p:sldId id="323" r:id="rId3"/>
    <p:sldId id="324" r:id="rId4"/>
    <p:sldId id="325" r:id="rId5"/>
    <p:sldId id="2141411323" r:id="rId6"/>
    <p:sldId id="2141411341" r:id="rId7"/>
    <p:sldId id="315" r:id="rId8"/>
    <p:sldId id="316" r:id="rId9"/>
    <p:sldId id="317" r:id="rId10"/>
    <p:sldId id="318" r:id="rId11"/>
    <p:sldId id="319" r:id="rId12"/>
    <p:sldId id="320" r:id="rId13"/>
    <p:sldId id="321" r:id="rId14"/>
    <p:sldId id="322" r:id="rId15"/>
    <p:sldId id="27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008042"/>
    <a:srgbClr val="000000"/>
    <a:srgbClr val="006CB7"/>
    <a:srgbClr val="FC4C02"/>
    <a:srgbClr val="62BB46"/>
    <a:srgbClr val="BB16A3"/>
    <a:srgbClr val="FDDA25"/>
    <a:srgbClr val="0095DA"/>
    <a:srgbClr val="9E97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61138" autoAdjust="0"/>
  </p:normalViewPr>
  <p:slideViewPr>
    <p:cSldViewPr snapToGrid="0">
      <p:cViewPr varScale="1">
        <p:scale>
          <a:sx n="57" d="100"/>
          <a:sy n="57" d="100"/>
        </p:scale>
        <p:origin x="936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2891C60-326C-FCE2-8468-7148E181CAD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3B9C354-7F20-F7A6-C4E7-ABCB03BAB4D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434D33-81CA-4064-BA54-FCB560D1E6BC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C44F7F-7487-0032-B247-298BC1BB6DA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D159CD-0CDA-298D-8143-09983F6D54F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CA9964-A75B-4749-B9E2-F09B470E89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731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4AF7CD-7510-42BA-BB86-43E243D1FC1F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B41DB6-8650-4E12-A430-5ACA87192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943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1282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609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4806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5936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2438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520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9221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5321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1007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0" i="0" dirty="0">
              <a:solidFill>
                <a:srgbClr val="545D7E"/>
              </a:solidFill>
              <a:effectLst/>
              <a:latin typeface="Google San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6574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1C6DB31-0A8F-3189-E999-AB2A745EAC0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27552" y="1998522"/>
            <a:ext cx="7796690" cy="172429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 cap="none" baseline="0">
                <a:solidFill>
                  <a:schemeClr val="tx2"/>
                </a:solidFill>
                <a:latin typeface="+mn-lt"/>
                <a:ea typeface="Cambria" charset="0"/>
                <a:cs typeface="DokChampa" panose="020B0502040204020203" pitchFamily="34" charset="-34"/>
              </a:defRPr>
            </a:lvl1pPr>
          </a:lstStyle>
          <a:p>
            <a:r>
              <a:rPr lang="en-US" dirty="0"/>
              <a:t>Click to edit presentation title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D003AB2-0822-0240-0618-78300846F82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927551" y="4074269"/>
            <a:ext cx="7796692" cy="294203"/>
          </a:xfrm>
        </p:spPr>
        <p:txBody>
          <a:bodyPr>
            <a:noAutofit/>
          </a:bodyPr>
          <a:lstStyle>
            <a:lvl1pPr marL="0" indent="0" algn="l">
              <a:buNone/>
              <a:defRPr sz="2800" b="1">
                <a:solidFill>
                  <a:schemeClr val="accent1"/>
                </a:solidFill>
                <a:latin typeface="+mj-lt"/>
                <a:ea typeface="Arial" charset="0"/>
                <a:cs typeface="Arial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subtitle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57CB72D2-4A6F-E184-EBAA-692DE1E9947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28612" y="4860530"/>
            <a:ext cx="7795715" cy="28125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DEPARTMENT NAME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E76748A-07B3-42A4-A1A1-A983F80AD51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27475" y="5177086"/>
            <a:ext cx="7795715" cy="294202"/>
          </a:xfrm>
        </p:spPr>
        <p:txBody>
          <a:bodyPr>
            <a:noAutofit/>
          </a:bodyPr>
          <a:lstStyle>
            <a:lvl1pPr marL="0" indent="0">
              <a:buNone/>
              <a:defRPr lang="en-US" sz="1800" i="1" dirty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lang="en-US" dirty="0"/>
              <a:t>Click to edit Date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BCD86D16-4920-A31D-E8B6-511E2BFBEBF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1195" y="-13632"/>
            <a:ext cx="3152776" cy="597472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D11A8111-EF09-D40E-3A23-157EF7392C8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71488" y="6154738"/>
            <a:ext cx="3152775" cy="430212"/>
          </a:xfrm>
        </p:spPr>
        <p:txBody>
          <a:bodyPr>
            <a:normAutofit/>
          </a:bodyPr>
          <a:lstStyle>
            <a:lvl1pPr marL="0" indent="0" algn="ctr">
              <a:buNone/>
              <a:defRPr sz="1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A7BCE87-0ACC-8560-B134-2524AFD23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460852" y="3851184"/>
            <a:ext cx="8264423" cy="0"/>
          </a:xfrm>
          <a:prstGeom prst="line">
            <a:avLst/>
          </a:prstGeom>
          <a:ln w="381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540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0666C2C4-CB95-9095-9AEA-37E9A80E334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546F5C12-53A6-41D8-11E8-370925C95034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560428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9F6894-5848-6A61-A7AB-A188F4DFDB8C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560428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8DB0FB18-E838-29EF-E1AE-BDDA875C4399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3398319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E52331F-9869-8C27-8BDD-9270EF6DA147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3395006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7" name="Content Placeholder 4">
            <a:extLst>
              <a:ext uri="{FF2B5EF4-FFF2-40B4-BE49-F238E27FC236}">
                <a16:creationId xmlns:a16="http://schemas.microsoft.com/office/drawing/2014/main" id="{CBE96124-C53F-3D77-4D2E-723CBFCCB16F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226272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6B7770DE-D134-8D53-DDEA-43A586D653E6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6229584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1EE8AD13-B3F1-FAE6-179A-369E14C91F55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9064163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16AF1872-596D-D0F0-0578-601B8A00D301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9064163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714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FEA851C1-9ABD-F266-28F4-B65A6705E28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D9E40824-578A-54AA-3604-D7D64317DAB0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638355" y="2859417"/>
            <a:ext cx="3064813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7B9BAC-F706-0EA1-A07C-C57820EFFBFB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701951" y="4850368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2F55F76-8043-2322-DD82-F0E139339371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4519192" y="2859417"/>
            <a:ext cx="3001217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2434AA95-5602-7F5C-727E-43F80750866A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4519192" y="4850368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1658D3E3-CD3E-1EA7-73B3-1A0472CD02C6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36432" y="2854798"/>
            <a:ext cx="3001217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BB6C387-2914-810E-B278-3C5D184709FD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8336434" y="4845749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</p:spTree>
    <p:extLst>
      <p:ext uri="{BB962C8B-B14F-4D97-AF65-F5344CB8AC3E}">
        <p14:creationId xmlns:p14="http://schemas.microsoft.com/office/powerpoint/2010/main" val="3127273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con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18">
            <a:extLst>
              <a:ext uri="{FF2B5EF4-FFF2-40B4-BE49-F238E27FC236}">
                <a16:creationId xmlns:a16="http://schemas.microsoft.com/office/drawing/2014/main" id="{C7337CC2-3E43-CC44-6E4B-98BD9100A5F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F5EB4781-85D5-D3F0-125C-D6B563F04AEE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838200" y="2754206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1F1042B2-7E58-525D-A5AD-015F9D7BD5E8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2342290" y="2754205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08422D85-4D05-A9D2-8F9C-BFC93445398C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838200" y="4119618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81F72858-AF2D-1823-9C71-1E20E4FE4866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2342290" y="4119617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059C6A3-71B2-1329-3449-79A913151A6C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8200" y="5454704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D26E7E5E-546A-B37A-4F24-671B02F4A3B7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2342290" y="5454703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232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3AE1F852-0BC6-B2BD-34E0-9D06A632036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782763"/>
            <a:ext cx="10515600" cy="9519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6BB9FD05-51DA-B84E-022B-E9CACF102EDA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838200" y="2734663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8466E146-5B59-2EF3-65B9-C074A70544B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2895729" y="2734664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2691D4DB-D96D-C379-BA90-DECB38D58E67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6277946" y="2734663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ED63F715-814C-7676-5F14-0F6B5B71CF4E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35475" y="2734664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85086274-F606-31F2-C81F-6A4638816B4E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838200" y="4829845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9C4EBA00-4B92-CDD2-E014-D94A62B47E86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2895729" y="4829846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0F68440F-0428-8658-71B0-C5618B665AEC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6277946" y="4829845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702023EB-D60B-2042-408D-24B9F9A32192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35475" y="4829846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967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 imag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564B0F3-0A9C-B646-EC6C-7D0D431F5E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864865"/>
            <a:ext cx="10731500" cy="114156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C5DF33F-8E74-45AE-9BFA-E0956DE6D25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838200" y="3029008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7EF1EB41-68B6-A856-901E-6C4616997DB5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4700789" y="3029008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E36EA961-1662-73ED-3559-4BF63A72C3E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8614452" y="3022119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0F7A9F1E-8D39-9C57-37F9-8C73E96C45FE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838200" y="472757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5B429B10-EF4E-9109-5450-99D9F8C2D0DB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4724400" y="471188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A9C20221-E3BA-1507-13FA-7FE1A034073D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8616696" y="471188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0457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 imag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564B0F3-0A9C-B646-EC6C-7D0D431F5E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864865"/>
            <a:ext cx="10731500" cy="114156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C5DF33F-8E74-45AE-9BFA-E0956DE6D25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380198" y="3029008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7EF1EB41-68B6-A856-901E-6C4616997DB5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3268462" y="3029008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E36EA961-1662-73ED-3559-4BF63A72C3E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6203950" y="3022119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0F7A9F1E-8D39-9C57-37F9-8C73E96C45FE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9092214" y="3022119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5B429B10-EF4E-9109-5450-99D9F8C2D0DB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380198" y="4711885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A9C20221-E3BA-1507-13FA-7FE1A034073D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268462" y="4711885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E525F061-3672-AB29-9CBB-C35FA309F834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6203950" y="4704996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3B4191-256C-FC1B-A545-51C314FFD6CA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9092214" y="4704996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7273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navy on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303520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860" y="789408"/>
            <a:ext cx="1060704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“This is a quote layout feature with a navy bubble and a white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92023" y="5621397"/>
            <a:ext cx="6699877" cy="1236603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37258323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green on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rgbClr val="0080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“This is a quote layout feature with a green bubble and a white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92023" y="5621398"/>
            <a:ext cx="6699877" cy="1236602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4954177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hite on navy"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“This is a quote layout feature with a white bubble and a navy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5361" y="4930589"/>
            <a:ext cx="10241280" cy="457200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bg2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42329673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hite on green">
    <p:bg>
      <p:bgPr>
        <a:pattFill prst="pct5">
          <a:fgClr>
            <a:schemeClr val="bg2"/>
          </a:fgClr>
          <a:bgClr>
            <a:schemeClr val="accent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“This is a quote layout feature with a white bubble and a green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5361" y="4930589"/>
            <a:ext cx="10241280" cy="457200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24571266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10515599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8415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76563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74666-F8C9-94C8-ABBD-CD5DE4314E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651847"/>
            <a:ext cx="10515600" cy="1714874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section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A70C13-D968-B83E-ED69-6D5886AFAFB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382624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subhead</a:t>
            </a:r>
          </a:p>
        </p:txBody>
      </p:sp>
      <p:pic>
        <p:nvPicPr>
          <p:cNvPr id="12" name="Picture 11" descr="Minnesota State logo.">
            <a:extLst>
              <a:ext uri="{FF2B5EF4-FFF2-40B4-BE49-F238E27FC236}">
                <a16:creationId xmlns:a16="http://schemas.microsoft.com/office/drawing/2014/main" id="{49F64128-6048-E53E-B9F6-3301E620D1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3412D47-DCC0-92E8-1A1C-0F237A4F045C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3FC2FB5-511D-CF7C-4BBC-79730F8DB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2057400"/>
            <a:ext cx="12192000" cy="594447"/>
            <a:chOff x="0" y="-15903"/>
            <a:chExt cx="12192000" cy="594447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18CB198D-A13E-83C8-6DE9-BAF3666FC1F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33738316-590C-06F1-7DEF-C06661C6A6F2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392D985-4251-9CE8-B366-413CADE73019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772727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tim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Agenda with times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0" indent="0" algn="l">
              <a:buNone/>
              <a:defRPr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 dirty="0"/>
              <a:t>9-9:15 a.m. – First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5435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Agenda with bullets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457200" indent="-457200" algn="l">
              <a:buFont typeface="Calibri" panose="020F0502020204030204" pitchFamily="34" charset="0"/>
              <a:buChar char="»"/>
              <a:defRPr lang="en-US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 dirty="0"/>
              <a:t>First item</a:t>
            </a:r>
          </a:p>
          <a:p>
            <a:pPr lvl="0"/>
            <a:r>
              <a:rPr lang="en-US" dirty="0"/>
              <a:t>Second item</a:t>
            </a:r>
          </a:p>
          <a:p>
            <a:pPr lvl="0"/>
            <a:r>
              <a:rPr lang="en-US" dirty="0"/>
              <a:t>Third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4080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Agenda with numbers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514350" indent="-514350" algn="l">
              <a:buFont typeface="+mj-lt"/>
              <a:buAutoNum type="arabicPeriod"/>
              <a:defRPr lang="en-US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 dirty="0"/>
              <a:t>First item</a:t>
            </a:r>
          </a:p>
          <a:p>
            <a:pPr lvl="0"/>
            <a:r>
              <a:rPr lang="en-US" dirty="0"/>
              <a:t>Second item</a:t>
            </a:r>
          </a:p>
          <a:p>
            <a:pPr lvl="0"/>
            <a:r>
              <a:rPr lang="en-US" dirty="0"/>
              <a:t>Third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8761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 are Minnesota St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3" name="Lake Superior" descr="Minnesota State">
            <a:extLst>
              <a:ext uri="{FF2B5EF4-FFF2-40B4-BE49-F238E27FC236}">
                <a16:creationId xmlns:a16="http://schemas.microsoft.com/office/drawing/2014/main" id="{0239304D-1226-6145-00B5-550A7F3612B7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166265" y="-91440"/>
            <a:ext cx="2121408" cy="36758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36933" y="365125"/>
            <a:ext cx="5805196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We are Minnesota State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436933" y="1447880"/>
            <a:ext cx="5806440" cy="2564688"/>
          </a:xfrm>
        </p:spPr>
        <p:txBody>
          <a:bodyPr rIns="0">
            <a:normAutofit/>
          </a:bodyPr>
          <a:lstStyle>
            <a:lvl1pPr marL="457200" indent="-457200" algn="l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lang="en-US" sz="2400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Enter text</a:t>
            </a:r>
          </a:p>
        </p:txBody>
      </p:sp>
      <p:sp>
        <p:nvSpPr>
          <p:cNvPr id="46" name="Alexandria">
            <a:extLst>
              <a:ext uri="{FF2B5EF4-FFF2-40B4-BE49-F238E27FC236}">
                <a16:creationId xmlns:a16="http://schemas.microsoft.com/office/drawing/2014/main" id="{4FB23F78-D188-2DFB-1FBD-7E17D6765BF2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9298648" y="128885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5" name="Anoka Tech">
            <a:extLst>
              <a:ext uri="{FF2B5EF4-FFF2-40B4-BE49-F238E27FC236}">
                <a16:creationId xmlns:a16="http://schemas.microsoft.com/office/drawing/2014/main" id="{E745E7E8-7542-EBC1-4A70-219802A95A4F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10088647" y="44294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4" name="Anoka-Ramsey">
            <a:extLst>
              <a:ext uri="{FF2B5EF4-FFF2-40B4-BE49-F238E27FC236}">
                <a16:creationId xmlns:a16="http://schemas.microsoft.com/office/drawing/2014/main" id="{7D4DEA53-1E38-A4E5-5B6F-570C8FECBC2F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8523670" y="44294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1" name="Bemidji State">
            <a:extLst>
              <a:ext uri="{FF2B5EF4-FFF2-40B4-BE49-F238E27FC236}">
                <a16:creationId xmlns:a16="http://schemas.microsoft.com/office/drawing/2014/main" id="{F1EC81EE-FA9A-AD41-3095-A1CBC4E2AF5A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862616" y="127952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2" name="Century College">
            <a:extLst>
              <a:ext uri="{FF2B5EF4-FFF2-40B4-BE49-F238E27FC236}">
                <a16:creationId xmlns:a16="http://schemas.microsoft.com/office/drawing/2014/main" id="{39202918-6A1B-2DE6-2F3C-1CAF43BFCE6F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8462971" y="219392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3" name="Central Lakes">
            <a:extLst>
              <a:ext uri="{FF2B5EF4-FFF2-40B4-BE49-F238E27FC236}">
                <a16:creationId xmlns:a16="http://schemas.microsoft.com/office/drawing/2014/main" id="{2B74B782-7D8F-965F-8AEA-05B82EB18F72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10050631" y="2198692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8" name="Fond du Lac">
            <a:extLst>
              <a:ext uri="{FF2B5EF4-FFF2-40B4-BE49-F238E27FC236}">
                <a16:creationId xmlns:a16="http://schemas.microsoft.com/office/drawing/2014/main" id="{06B2B6B0-914D-3062-4EC7-8D3DFE1DF1EC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069637" y="311786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9" name="Hennepin Tech">
            <a:extLst>
              <a:ext uri="{FF2B5EF4-FFF2-40B4-BE49-F238E27FC236}">
                <a16:creationId xmlns:a16="http://schemas.microsoft.com/office/drawing/2014/main" id="{57F39B7B-0607-517D-4F34-02C6DB00CEDD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22140" y="312620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DCTC">
            <a:extLst>
              <a:ext uri="{FF2B5EF4-FFF2-40B4-BE49-F238E27FC236}">
                <a16:creationId xmlns:a16="http://schemas.microsoft.com/office/drawing/2014/main" id="{4D1DACED-5FC2-1506-CA55-7D1C227C71CD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6162170" y="311786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5" name="Lake Superior">
            <a:extLst>
              <a:ext uri="{FF2B5EF4-FFF2-40B4-BE49-F238E27FC236}">
                <a16:creationId xmlns:a16="http://schemas.microsoft.com/office/drawing/2014/main" id="{A7FFE368-AAA0-CA0C-09FA-99D3DF95279B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7727147" y="311806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6" name="Minneapolis College">
            <a:extLst>
              <a:ext uri="{FF2B5EF4-FFF2-40B4-BE49-F238E27FC236}">
                <a16:creationId xmlns:a16="http://schemas.microsoft.com/office/drawing/2014/main" id="{B268ECDD-8F91-55BB-6EE0-C4A3F347302C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9292124" y="311806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7" name="Inver Hills">
            <a:extLst>
              <a:ext uri="{FF2B5EF4-FFF2-40B4-BE49-F238E27FC236}">
                <a16:creationId xmlns:a16="http://schemas.microsoft.com/office/drawing/2014/main" id="{076FCC85-903A-13A0-E7F3-3A79D97B914D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0857101" y="312262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Metro State">
            <a:extLst>
              <a:ext uri="{FF2B5EF4-FFF2-40B4-BE49-F238E27FC236}">
                <a16:creationId xmlns:a16="http://schemas.microsoft.com/office/drawing/2014/main" id="{1043A479-86B6-676E-EBE7-D83BE17128C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99018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Minnesota North">
            <a:extLst>
              <a:ext uri="{FF2B5EF4-FFF2-40B4-BE49-F238E27FC236}">
                <a16:creationId xmlns:a16="http://schemas.microsoft.com/office/drawing/2014/main" id="{A4DB2489-B05F-4404-0F8F-682A5CA633A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263762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MSCS">
            <a:extLst>
              <a:ext uri="{FF2B5EF4-FFF2-40B4-BE49-F238E27FC236}">
                <a16:creationId xmlns:a16="http://schemas.microsoft.com/office/drawing/2014/main" id="{4251DD74-D40A-FEE9-4871-B99B5D86D47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828739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M State">
            <a:extLst>
              <a:ext uri="{FF2B5EF4-FFF2-40B4-BE49-F238E27FC236}">
                <a16:creationId xmlns:a16="http://schemas.microsoft.com/office/drawing/2014/main" id="{C1A19FDE-8D89-2903-2F60-37003C3DFDD0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93716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Mankato">
            <a:extLst>
              <a:ext uri="{FF2B5EF4-FFF2-40B4-BE49-F238E27FC236}">
                <a16:creationId xmlns:a16="http://schemas.microsoft.com/office/drawing/2014/main" id="{A2223B94-7364-9A14-7C41-6FE5D50D8BE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958693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Moorhead">
            <a:extLst>
              <a:ext uri="{FF2B5EF4-FFF2-40B4-BE49-F238E27FC236}">
                <a16:creationId xmlns:a16="http://schemas.microsoft.com/office/drawing/2014/main" id="{48B9B9F2-E914-2E0F-7294-C8D57EC9069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523670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MinnWest">
            <a:extLst>
              <a:ext uri="{FF2B5EF4-FFF2-40B4-BE49-F238E27FC236}">
                <a16:creationId xmlns:a16="http://schemas.microsoft.com/office/drawing/2014/main" id="{807D3951-6A18-D444-1C8F-6A632771240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088647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Normandale">
            <a:extLst>
              <a:ext uri="{FF2B5EF4-FFF2-40B4-BE49-F238E27FC236}">
                <a16:creationId xmlns:a16="http://schemas.microsoft.com/office/drawing/2014/main" id="{60AB0DB6-49F0-0062-60F6-9D12AEE3F4F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467239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Northland">
            <a:extLst>
              <a:ext uri="{FF2B5EF4-FFF2-40B4-BE49-F238E27FC236}">
                <a16:creationId xmlns:a16="http://schemas.microsoft.com/office/drawing/2014/main" id="{E73CF2E2-1B98-83DD-15FD-7F29A773AB9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032216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9" name="North Hennepin">
            <a:extLst>
              <a:ext uri="{FF2B5EF4-FFF2-40B4-BE49-F238E27FC236}">
                <a16:creationId xmlns:a16="http://schemas.microsoft.com/office/drawing/2014/main" id="{61FFDB3C-49B0-4E56-9553-055C32C77522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597193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NTC">
            <a:extLst>
              <a:ext uri="{FF2B5EF4-FFF2-40B4-BE49-F238E27FC236}">
                <a16:creationId xmlns:a16="http://schemas.microsoft.com/office/drawing/2014/main" id="{08BD88C4-804D-56F5-2F01-DE0D7C9E316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162170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1" name="Pine Tech">
            <a:extLst>
              <a:ext uri="{FF2B5EF4-FFF2-40B4-BE49-F238E27FC236}">
                <a16:creationId xmlns:a16="http://schemas.microsoft.com/office/drawing/2014/main" id="{ABF63167-4044-3360-D603-716F12164D00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7727147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Ridgewater">
            <a:extLst>
              <a:ext uri="{FF2B5EF4-FFF2-40B4-BE49-F238E27FC236}">
                <a16:creationId xmlns:a16="http://schemas.microsoft.com/office/drawing/2014/main" id="{34B268C2-9035-49E9-CED5-9D3EACC0B0C8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292124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3" name="Riverland">
            <a:extLst>
              <a:ext uri="{FF2B5EF4-FFF2-40B4-BE49-F238E27FC236}">
                <a16:creationId xmlns:a16="http://schemas.microsoft.com/office/drawing/2014/main" id="{98A3C0FC-9491-C663-0B53-EACCE79F1324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0857101" y="496096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Rochester">
            <a:extLst>
              <a:ext uri="{FF2B5EF4-FFF2-40B4-BE49-F238E27FC236}">
                <a16:creationId xmlns:a16="http://schemas.microsoft.com/office/drawing/2014/main" id="{239924F3-37B7-D202-1A06-CD0C981DF6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9018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South Central">
            <a:extLst>
              <a:ext uri="{FF2B5EF4-FFF2-40B4-BE49-F238E27FC236}">
                <a16:creationId xmlns:a16="http://schemas.microsoft.com/office/drawing/2014/main" id="{E7D234D3-1EA9-B269-1127-C277CA25265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63995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SCSU">
            <a:extLst>
              <a:ext uri="{FF2B5EF4-FFF2-40B4-BE49-F238E27FC236}">
                <a16:creationId xmlns:a16="http://schemas.microsoft.com/office/drawing/2014/main" id="{F3DD4E8D-CCE6-2746-13E9-9061524F040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28972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SCTCC">
            <a:extLst>
              <a:ext uri="{FF2B5EF4-FFF2-40B4-BE49-F238E27FC236}">
                <a16:creationId xmlns:a16="http://schemas.microsoft.com/office/drawing/2014/main" id="{DDDDDE92-3BC5-8A5B-9C1F-F4BF2FE72E9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93949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Southwest">
            <a:extLst>
              <a:ext uri="{FF2B5EF4-FFF2-40B4-BE49-F238E27FC236}">
                <a16:creationId xmlns:a16="http://schemas.microsoft.com/office/drawing/2014/main" id="{BD40AA57-926B-2625-EDA1-385A3E44448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958926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Saint Paul College">
            <a:extLst>
              <a:ext uri="{FF2B5EF4-FFF2-40B4-BE49-F238E27FC236}">
                <a16:creationId xmlns:a16="http://schemas.microsoft.com/office/drawing/2014/main" id="{E04CA0D8-A3F4-E2DF-09BE-49DE645F75B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523903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Winona">
            <a:extLst>
              <a:ext uri="{FF2B5EF4-FFF2-40B4-BE49-F238E27FC236}">
                <a16:creationId xmlns:a16="http://schemas.microsoft.com/office/drawing/2014/main" id="{FA2F223A-6800-2311-3202-02C46F6A61A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088880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67792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innesota State 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33850" y="365125"/>
            <a:ext cx="721995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Minnesota State map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D7E1B03-A202-4BF7-C4AA-B5B331F75DA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5072" y="464857"/>
            <a:ext cx="5550408" cy="619963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96000" y="1825624"/>
            <a:ext cx="5257800" cy="4806181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10436728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AE98F0E-612C-E663-2EBB-4BCBE22AAF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05263" y="3354895"/>
            <a:ext cx="4181475" cy="1548826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AF2FB99-DE2E-3A6C-F3AD-21CB9FC50F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3038475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Thank you.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FD76C84-EEED-28E4-47AC-0470D5848E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413504" y="1398655"/>
            <a:ext cx="3364992" cy="154882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19FC632-67B8-C94B-3F08-3E51CA5A05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049963"/>
            <a:ext cx="12192000" cy="66198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marL="457200" indent="0" algn="ctr">
              <a:buNone/>
              <a:defRPr sz="1200"/>
            </a:lvl2pPr>
            <a:lvl3pPr marL="822960" indent="0" algn="ctr">
              <a:buNone/>
              <a:defRPr sz="1200"/>
            </a:lvl3pPr>
            <a:lvl4pPr marL="1188720" indent="0" algn="ctr">
              <a:buNone/>
              <a:defRPr sz="1200"/>
            </a:lvl4pPr>
            <a:lvl5pPr marL="1554480" indent="0" algn="ctr">
              <a:buNone/>
              <a:defRPr sz="1200"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81ECFDE-1DE7-69A7-53C5-35814B813E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17963" y="4903721"/>
            <a:ext cx="4202112" cy="555692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971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4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773853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7738533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229081CC-8041-1C40-2BD2-5DAA8E6ED366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9333059" y="118923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B43F8F-4DA7-9D07-1B0B-168CCFC607E8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137334" y="1753009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FC9350E-624F-75D8-B5C8-DB13054E8888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9730141" y="3387095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7D69E843-95E1-3844-F4E1-A1ACBDECDECB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686355" y="5021181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166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773853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7738533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229081CC-8041-1C40-2BD2-5DAA8E6ED366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9380595" y="-91440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B43F8F-4DA7-9D07-1B0B-168CCFC607E8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774051" y="2182452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FC9350E-624F-75D8-B5C8-DB13054E8888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733051" y="4247737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684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66038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1" y="1825624"/>
            <a:ext cx="5257800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A5884CD-8A41-0884-222A-744D96352C4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40780" y="1825624"/>
            <a:ext cx="5257800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090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03F91B86-A73A-E17F-84E8-FA8B744D84B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7"/>
            <a:ext cx="10515600" cy="1217163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AB3BBEF8-0765-A86B-080A-6AAC85474BB3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376465" y="3062100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D9B8A7-6B1A-F18A-B96E-0DE084BB2B1A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376465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03CA68F-A0AE-517D-BA8C-A2B4B5628413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376465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388765D8-11A8-DF06-563B-228EF9AF58A4}"/>
              </a:ext>
            </a:extLst>
          </p:cNvPr>
          <p:cNvSpPr>
            <a:spLocks noGrp="1"/>
          </p:cNvSpPr>
          <p:nvPr>
            <p:ph sz="quarter" idx="49" hasCustomPrompt="1"/>
          </p:nvPr>
        </p:nvSpPr>
        <p:spPr>
          <a:xfrm>
            <a:off x="3279914" y="3062100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B22EE432-F176-2D22-4989-227AA21B761C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3279914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6B702F83-B9A9-EE22-F428-323332C9C386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3279914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43D73686-E773-751D-EA01-AE5050B4D3DF}"/>
              </a:ext>
            </a:extLst>
          </p:cNvPr>
          <p:cNvSpPr>
            <a:spLocks noGrp="1"/>
          </p:cNvSpPr>
          <p:nvPr>
            <p:ph sz="quarter" idx="50" hasCustomPrompt="1"/>
          </p:nvPr>
        </p:nvSpPr>
        <p:spPr>
          <a:xfrm>
            <a:off x="6181586" y="3064868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B6690EC2-CB9E-D57A-3C10-F88AD96B4CED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6183363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354A88B5-A6D9-D806-B4C6-64F178569666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6183363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07F4C3FE-2C54-9B7D-E22E-AADE71FAC58B}"/>
              </a:ext>
            </a:extLst>
          </p:cNvPr>
          <p:cNvSpPr>
            <a:spLocks noGrp="1"/>
          </p:cNvSpPr>
          <p:nvPr>
            <p:ph sz="quarter" idx="51" hasCustomPrompt="1"/>
          </p:nvPr>
        </p:nvSpPr>
        <p:spPr>
          <a:xfrm>
            <a:off x="9084679" y="3064868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A7DA9719-5EE4-ED4E-5401-9A5F097D8B77}"/>
              </a:ext>
            </a:extLst>
          </p:cNvPr>
          <p:cNvSpPr>
            <a:spLocks noGrp="1"/>
          </p:cNvSpPr>
          <p:nvPr>
            <p:ph sz="quarter" idx="47" hasCustomPrompt="1"/>
          </p:nvPr>
        </p:nvSpPr>
        <p:spPr>
          <a:xfrm>
            <a:off x="9086813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6180BC9B-830D-B9C3-E9A7-EE636DC1FD59}"/>
              </a:ext>
            </a:extLst>
          </p:cNvPr>
          <p:cNvSpPr>
            <a:spLocks noGrp="1"/>
          </p:cNvSpPr>
          <p:nvPr>
            <p:ph sz="quarter" idx="48" hasCustomPrompt="1"/>
          </p:nvPr>
        </p:nvSpPr>
        <p:spPr>
          <a:xfrm>
            <a:off x="9086813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633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6A3D1C8A-22FA-FD61-C7EA-38B154BEB8B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7"/>
            <a:ext cx="10515600" cy="1217163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56F2CFF0-C3F1-BF62-B5E5-B7F4280A0F20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1319814" y="3226302"/>
            <a:ext cx="2683886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44A73F-A59B-B0A4-6EA3-F46012DDBD27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1274978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C3A77B60-98C1-27A9-96BE-AD266101C609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1274978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4D35CFB6-5062-6955-5AEA-A38CBC8AA488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4731638" y="3226302"/>
            <a:ext cx="2728721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B2034EA-4060-A7CA-98C2-88E084E6D7C4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4731639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2ED9687-D91A-9C93-5624-266CFB4CA175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4731639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440D8A25-280D-54E5-045D-00BBA4114058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188297" y="3226302"/>
            <a:ext cx="2728721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8A64B1FB-B97E-7BC7-5EA4-757C5015A8BD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8188300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3B224095-F8EA-7AB9-3C71-9C12FACBCC05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8188300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476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  <p:sp>
        <p:nvSpPr>
          <p:cNvPr id="3" name="Text Placeholder 18">
            <a:extLst>
              <a:ext uri="{FF2B5EF4-FFF2-40B4-BE49-F238E27FC236}">
                <a16:creationId xmlns:a16="http://schemas.microsoft.com/office/drawing/2014/main" id="{2D2438D1-CD5E-B884-EFC3-D79800F4108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E8AE1B30-FDBF-70CA-C90D-683CF98040FC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8201" y="281345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97E54BE-F7FB-0FD1-DFCC-82D93EF7C345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2937210" y="281345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C568F627-C9C0-C392-5EFB-2193D4305083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2937209" y="3417345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B375BB83-7A57-DD03-5486-C19FC2B6DC9D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295054" y="281345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474D0581-BC40-9CD2-5E6F-F61BE391A422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394063" y="281345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B2C0630A-B631-7D95-7A4F-E5B6A1610A19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8394062" y="3427020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D9EFAD20-28A5-1B78-B8B7-EB1D0B2071D9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38200" y="486332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E507F341-A03E-B28A-95BA-C2220F5AF911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2937209" y="486332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29" name="Content Placeholder 3">
            <a:extLst>
              <a:ext uri="{FF2B5EF4-FFF2-40B4-BE49-F238E27FC236}">
                <a16:creationId xmlns:a16="http://schemas.microsoft.com/office/drawing/2014/main" id="{55F0328B-1E58-5373-D5A0-C779B587DAAD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2937208" y="5471707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1DDC7677-82C9-9181-F76E-05FA9348B739}"/>
              </a:ext>
            </a:extLst>
          </p:cNvPr>
          <p:cNvSpPr>
            <a:spLocks noGrp="1"/>
          </p:cNvSpPr>
          <p:nvPr>
            <p:ph sz="quarter" idx="46" hasCustomPrompt="1"/>
          </p:nvPr>
        </p:nvSpPr>
        <p:spPr>
          <a:xfrm>
            <a:off x="6295053" y="486332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31" name="Content Placeholder 3">
            <a:extLst>
              <a:ext uri="{FF2B5EF4-FFF2-40B4-BE49-F238E27FC236}">
                <a16:creationId xmlns:a16="http://schemas.microsoft.com/office/drawing/2014/main" id="{7FF05C69-835A-547F-94B7-C4731685145E}"/>
              </a:ext>
            </a:extLst>
          </p:cNvPr>
          <p:cNvSpPr>
            <a:spLocks noGrp="1"/>
          </p:cNvSpPr>
          <p:nvPr>
            <p:ph sz="quarter" idx="47" hasCustomPrompt="1"/>
          </p:nvPr>
        </p:nvSpPr>
        <p:spPr>
          <a:xfrm>
            <a:off x="8394062" y="486332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32" name="Content Placeholder 3">
            <a:extLst>
              <a:ext uri="{FF2B5EF4-FFF2-40B4-BE49-F238E27FC236}">
                <a16:creationId xmlns:a16="http://schemas.microsoft.com/office/drawing/2014/main" id="{68782345-0089-F5AF-F2E2-184CA5F85AD9}"/>
              </a:ext>
            </a:extLst>
          </p:cNvPr>
          <p:cNvSpPr>
            <a:spLocks noGrp="1"/>
          </p:cNvSpPr>
          <p:nvPr>
            <p:ph sz="quarter" idx="48" hasCustomPrompt="1"/>
          </p:nvPr>
        </p:nvSpPr>
        <p:spPr>
          <a:xfrm>
            <a:off x="8394061" y="5464928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465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1DAF53D0-AA48-073E-513F-773038B3F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05E7FE8E-998F-010C-D5BF-0490B4E07E2D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8200" y="2796357"/>
            <a:ext cx="1888210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549C65-213E-DA8B-A104-3D88D8CFCC8C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2877722" y="2796357"/>
            <a:ext cx="3001217" cy="10235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DC6BC399-4675-CD39-C5F5-8FBE3601F79A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2877722" y="3819874"/>
            <a:ext cx="3001217" cy="285467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7" name="Content Placeholder 4">
            <a:extLst>
              <a:ext uri="{FF2B5EF4-FFF2-40B4-BE49-F238E27FC236}">
                <a16:creationId xmlns:a16="http://schemas.microsoft.com/office/drawing/2014/main" id="{C5B17DAA-0F35-67D4-29ED-4E9BF6B62963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313061" y="2796357"/>
            <a:ext cx="1888210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98F7E755-9E13-1005-1B1E-9B09B7876FA4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352583" y="2796357"/>
            <a:ext cx="3001217" cy="10235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71BD2EC3-A75E-BFED-68E0-00B69CBBF209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8352583" y="3819874"/>
            <a:ext cx="3001217" cy="285467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186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119BA3-639D-4B83-FA13-50424E4F3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slide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BB06FC-0CFC-E80D-08DA-4CACE6DC8F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80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08241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5" r:id="rId2"/>
    <p:sldLayoutId id="2147483747" r:id="rId3"/>
    <p:sldLayoutId id="2147483748" r:id="rId4"/>
    <p:sldLayoutId id="2147483728" r:id="rId5"/>
    <p:sldLayoutId id="2147483729" r:id="rId6"/>
    <p:sldLayoutId id="2147483731" r:id="rId7"/>
    <p:sldLayoutId id="2147483732" r:id="rId8"/>
    <p:sldLayoutId id="2147483734" r:id="rId9"/>
    <p:sldLayoutId id="2147483733" r:id="rId10"/>
    <p:sldLayoutId id="2147483735" r:id="rId11"/>
    <p:sldLayoutId id="2147483740" r:id="rId12"/>
    <p:sldLayoutId id="2147483736" r:id="rId13"/>
    <p:sldLayoutId id="2147483742" r:id="rId14"/>
    <p:sldLayoutId id="2147483741" r:id="rId15"/>
    <p:sldLayoutId id="2147483743" r:id="rId16"/>
    <p:sldLayoutId id="2147483746" r:id="rId17"/>
    <p:sldLayoutId id="2147483744" r:id="rId18"/>
    <p:sldLayoutId id="2147483749" r:id="rId19"/>
    <p:sldLayoutId id="2147483737" r:id="rId20"/>
    <p:sldLayoutId id="2147483754" r:id="rId21"/>
    <p:sldLayoutId id="2147483752" r:id="rId22"/>
    <p:sldLayoutId id="2147483725" r:id="rId23"/>
    <p:sldLayoutId id="2147483726" r:id="rId24"/>
    <p:sldLayoutId id="2147483727" r:id="rId25"/>
    <p:sldLayoutId id="2147483720" r:id="rId26"/>
    <p:sldLayoutId id="2147483724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4572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accent1"/>
        </a:buClr>
        <a:buFont typeface="Calibri" panose="020F0502020204030204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indent="-27432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63040" indent="-27432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74320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Calibri" panose="020F0502020204030204" pitchFamily="34" charset="0"/>
        <a:buChar char="-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F06BC108-12BF-FF80-BA69-F825A7DF86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27552" y="1998522"/>
            <a:ext cx="7796690" cy="1724297"/>
          </a:xfrm>
        </p:spPr>
        <p:txBody>
          <a:bodyPr/>
          <a:lstStyle/>
          <a:p>
            <a:r>
              <a:rPr lang="en-US" dirty="0"/>
              <a:t>Questioning Guidance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2B815B9-BCD3-1C09-B388-51B4A1BEBA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460852" y="3851184"/>
            <a:ext cx="8264423" cy="0"/>
          </a:xfrm>
          <a:prstGeom prst="line">
            <a:avLst/>
          </a:prstGeom>
          <a:ln w="381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ubtitle 18">
            <a:extLst>
              <a:ext uri="{FF2B5EF4-FFF2-40B4-BE49-F238E27FC236}">
                <a16:creationId xmlns:a16="http://schemas.microsoft.com/office/drawing/2014/main" id="{63A7B734-EACB-6D41-1636-EF78631A0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7475" y="4073525"/>
            <a:ext cx="7796213" cy="658903"/>
          </a:xfrm>
        </p:spPr>
        <p:txBody>
          <a:bodyPr/>
          <a:lstStyle/>
          <a:p>
            <a:r>
              <a:rPr lang="en-US" dirty="0"/>
              <a:t>1B.3.1 Procedure and Title IX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6DB01E0B-14BE-0CEE-EFCC-F9B44BC202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Equal Opportunity and Compliance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821F354-ECEF-32DE-2B56-4AE0FCE604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27475" y="5142582"/>
            <a:ext cx="7795715" cy="294202"/>
          </a:xfrm>
        </p:spPr>
        <p:txBody>
          <a:bodyPr/>
          <a:lstStyle/>
          <a:p>
            <a:r>
              <a:rPr lang="en-US" dirty="0"/>
              <a:t>October 30, 2025</a:t>
            </a:r>
          </a:p>
        </p:txBody>
      </p:sp>
      <p:pic>
        <p:nvPicPr>
          <p:cNvPr id="30" name="Picture Placeholder 29" descr="Minnesota State logo.">
            <a:extLst>
              <a:ext uri="{FF2B5EF4-FFF2-40B4-BE49-F238E27FC236}">
                <a16:creationId xmlns:a16="http://schemas.microsoft.com/office/drawing/2014/main" id="{E4CCBBB7-BA22-C436-1AF0-C247777D3001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7" r="4287"/>
          <a:stretch/>
        </p:blipFill>
        <p:spPr/>
      </p:pic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8F35917A-AC72-A617-F59C-8B4AB8931B2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/>
          </a:bodyPr>
          <a:lstStyle/>
          <a:p>
            <a:r>
              <a:rPr lang="en-US" dirty="0"/>
              <a:t>MinnState.edu</a:t>
            </a:r>
          </a:p>
        </p:txBody>
      </p:sp>
    </p:spTree>
    <p:extLst>
      <p:ext uri="{BB962C8B-B14F-4D97-AF65-F5344CB8AC3E}">
        <p14:creationId xmlns:p14="http://schemas.microsoft.com/office/powerpoint/2010/main" val="17501578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8D69B-B902-558D-4486-D6AFFC0A7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Irrelevant: Sexual Predisposition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C9F90F-8F04-0AE2-163F-CA3E137BD7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Inclined toward a thing, action, or person</a:t>
            </a:r>
          </a:p>
          <a:p>
            <a:r>
              <a:rPr lang="en-US" dirty="0"/>
              <a:t>Does not include aversion</a:t>
            </a:r>
          </a:p>
          <a:p>
            <a:r>
              <a:rPr lang="en-US" dirty="0"/>
              <a:t>Examples</a:t>
            </a:r>
          </a:p>
        </p:txBody>
      </p:sp>
    </p:spTree>
    <p:extLst>
      <p:ext uri="{BB962C8B-B14F-4D97-AF65-F5344CB8AC3E}">
        <p14:creationId xmlns:p14="http://schemas.microsoft.com/office/powerpoint/2010/main" val="3592698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BF5CDC-C2F3-792B-27D6-DBDD472C2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6728D-2EBE-4BC4-07D4-040A24EEE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Irrelevant: Sexual History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1889D-DB3B-C4BB-6428-059C728323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Sexual actions taken by or involving the party prior to the reported incident(s)</a:t>
            </a:r>
          </a:p>
          <a:p>
            <a:r>
              <a:rPr lang="en-US" dirty="0"/>
              <a:t>Exclusions for the Complainant</a:t>
            </a:r>
          </a:p>
          <a:p>
            <a:pPr lvl="1"/>
            <a:r>
              <a:rPr lang="en-US" dirty="0"/>
              <a:t>To prove someone other than RESP committed alleged conduct</a:t>
            </a:r>
          </a:p>
          <a:p>
            <a:pPr lvl="1"/>
            <a:r>
              <a:rPr lang="en-US" dirty="0"/>
              <a:t>To prove consent due to prior sexual behavior between the parties</a:t>
            </a:r>
          </a:p>
          <a:p>
            <a:r>
              <a:rPr lang="en-US" dirty="0"/>
              <a:t>Exclusions for the Respondent</a:t>
            </a:r>
          </a:p>
          <a:p>
            <a:pPr lvl="1"/>
            <a:r>
              <a:rPr lang="en-US" dirty="0"/>
              <a:t>To show a pattern of behavior</a:t>
            </a:r>
          </a:p>
          <a:p>
            <a:pPr lvl="1"/>
            <a:r>
              <a:rPr lang="en-US" dirty="0"/>
              <a:t>To resolve another issue of importance to the investigation</a:t>
            </a:r>
          </a:p>
          <a:p>
            <a:r>
              <a:rPr lang="en-US" dirty="0"/>
              <a:t>Examples</a:t>
            </a:r>
          </a:p>
        </p:txBody>
      </p:sp>
    </p:spTree>
    <p:extLst>
      <p:ext uri="{BB962C8B-B14F-4D97-AF65-F5344CB8AC3E}">
        <p14:creationId xmlns:p14="http://schemas.microsoft.com/office/powerpoint/2010/main" val="35834743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DA9693-2914-D8C3-EF62-1956197CF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42BA2-9D7A-6164-8131-2D81CDA86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Irrelevant: Legally-privileged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D7BB4A-E4CE-C8BA-01AF-F1EF7C7159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Questions that constitute, or seek disclosure of, information protected under a legally recognized privilege are irrelevant</a:t>
            </a:r>
          </a:p>
          <a:p>
            <a:r>
              <a:rPr lang="en-US" dirty="0"/>
              <a:t>EXCLUSIONS</a:t>
            </a:r>
          </a:p>
          <a:p>
            <a:pPr lvl="1"/>
            <a:r>
              <a:rPr lang="en-US" dirty="0"/>
              <a:t>ONLY WHEN voluntary, written consent for the records</a:t>
            </a:r>
          </a:p>
          <a:p>
            <a:r>
              <a:rPr lang="en-US" dirty="0"/>
              <a:t>Examples</a:t>
            </a:r>
          </a:p>
        </p:txBody>
      </p:sp>
    </p:spTree>
    <p:extLst>
      <p:ext uri="{BB962C8B-B14F-4D97-AF65-F5344CB8AC3E}">
        <p14:creationId xmlns:p14="http://schemas.microsoft.com/office/powerpoint/2010/main" val="15306482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C1AE4-4E0E-BFF8-D116-51670CD7B0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Irrelevant: Character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80BE77-1824-F8A1-0A8E-A6D6F763E1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Information about a person’s reputation, opinions of the person, general disposition of the person (positive and negative)</a:t>
            </a:r>
          </a:p>
          <a:p>
            <a:r>
              <a:rPr lang="en-US" dirty="0"/>
              <a:t>Exclusion</a:t>
            </a:r>
          </a:p>
          <a:p>
            <a:pPr lvl="1"/>
            <a:r>
              <a:rPr lang="en-US" dirty="0"/>
              <a:t>Fact evidence related to the investigation (motive, intent, identity)</a:t>
            </a:r>
          </a:p>
          <a:p>
            <a:pPr lvl="1"/>
            <a:r>
              <a:rPr lang="en-US" dirty="0"/>
              <a:t>Relates to a pattern of conduct</a:t>
            </a:r>
          </a:p>
          <a:p>
            <a:r>
              <a:rPr lang="en-US" dirty="0"/>
              <a:t>Examples</a:t>
            </a:r>
          </a:p>
        </p:txBody>
      </p:sp>
    </p:spTree>
    <p:extLst>
      <p:ext uri="{BB962C8B-B14F-4D97-AF65-F5344CB8AC3E}">
        <p14:creationId xmlns:p14="http://schemas.microsoft.com/office/powerpoint/2010/main" val="40048973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FAE082-FD97-96B6-E222-E25BA64E4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Irrelevant: Respondent's Prior Misconduct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9D686-BA0E-4778-CD6F-D9C9F78A09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Exclusion</a:t>
            </a:r>
          </a:p>
          <a:p>
            <a:pPr lvl="1"/>
            <a:r>
              <a:rPr lang="en-US" dirty="0"/>
              <a:t>Pattern of conduct</a:t>
            </a:r>
          </a:p>
          <a:p>
            <a:pPr lvl="1"/>
            <a:r>
              <a:rPr lang="en-US" dirty="0"/>
              <a:t>Available to decision-maker if considering disciplinary action</a:t>
            </a:r>
          </a:p>
          <a:p>
            <a:r>
              <a:rPr lang="en-US" dirty="0"/>
              <a:t>Examples </a:t>
            </a:r>
          </a:p>
        </p:txBody>
      </p:sp>
    </p:spTree>
    <p:extLst>
      <p:ext uri="{BB962C8B-B14F-4D97-AF65-F5344CB8AC3E}">
        <p14:creationId xmlns:p14="http://schemas.microsoft.com/office/powerpoint/2010/main" val="28672818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E1282C6-92A0-1BFB-2229-C04F8FF11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038475" cy="1325563"/>
          </a:xfrm>
        </p:spPr>
        <p:txBody>
          <a:bodyPr/>
          <a:lstStyle/>
          <a:p>
            <a:r>
              <a:rPr lang="en-US"/>
              <a:t>Thank you.</a:t>
            </a:r>
            <a:endParaRPr lang="en-US" dirty="0"/>
          </a:p>
        </p:txBody>
      </p:sp>
      <p:pic>
        <p:nvPicPr>
          <p:cNvPr id="18" name="Picture Placeholder 17" descr="Minnesota State logo.">
            <a:extLst>
              <a:ext uri="{FF2B5EF4-FFF2-40B4-BE49-F238E27FC236}">
                <a16:creationId xmlns:a16="http://schemas.microsoft.com/office/drawing/2014/main" id="{1CA5E9F0-4841-EB68-BE40-73D57F491FF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2" b="532"/>
          <a:stretch/>
        </p:blipFill>
        <p:spPr>
          <a:xfrm>
            <a:off x="4413504" y="1398655"/>
            <a:ext cx="3364992" cy="1548826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70B7327-EBE3-138E-583A-97566E13B3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05263" y="3354895"/>
            <a:ext cx="4181475" cy="1548826"/>
          </a:xfrm>
        </p:spPr>
        <p:txBody>
          <a:bodyPr>
            <a:normAutofit lnSpcReduction="10000"/>
          </a:bodyPr>
          <a:lstStyle/>
          <a:p>
            <a:pPr lvl="0"/>
            <a:r>
              <a:rPr lang="en-US" dirty="0"/>
              <a:t>30 </a:t>
            </a:r>
            <a:r>
              <a:rPr lang="en-US" noProof="0" dirty="0"/>
              <a:t>East 7th Street, Suite 350</a:t>
            </a:r>
          </a:p>
          <a:p>
            <a:pPr lvl="0"/>
            <a:r>
              <a:rPr lang="en-US" noProof="0" dirty="0"/>
              <a:t>St. Paul, MN  55101-7804</a:t>
            </a:r>
          </a:p>
          <a:p>
            <a:pPr lvl="0"/>
            <a:endParaRPr lang="en-US" noProof="0" dirty="0"/>
          </a:p>
          <a:p>
            <a:pPr lvl="0"/>
            <a:r>
              <a:rPr lang="en-US" noProof="0" dirty="0"/>
              <a:t>651-201-1800</a:t>
            </a:r>
          </a:p>
          <a:p>
            <a:pPr lvl="0"/>
            <a:r>
              <a:rPr lang="en-US" noProof="0" dirty="0"/>
              <a:t>888-667-2848</a:t>
            </a:r>
            <a:endParaRPr lang="en-US" dirty="0"/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E7C049AE-FCF5-7316-B58C-5C08009C6E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17963" y="4903721"/>
            <a:ext cx="4202112" cy="555692"/>
          </a:xfrm>
        </p:spPr>
        <p:txBody>
          <a:bodyPr/>
          <a:lstStyle/>
          <a:p>
            <a:r>
              <a:rPr lang="en-US" dirty="0"/>
              <a:t>MinnState.edu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EA8FC90-B7D5-0BD1-6CBE-73BD215174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6049963"/>
            <a:ext cx="12192000" cy="661987"/>
          </a:xfrm>
        </p:spPr>
        <p:txBody>
          <a:bodyPr>
            <a:normAutofit/>
          </a:bodyPr>
          <a:lstStyle/>
          <a:p>
            <a:r>
              <a:rPr lang="en-US" dirty="0"/>
              <a:t>This document is available in alternative formats to individuals with disabilities. To request an alternate format, contact Human Resources at 651-201-1664.</a:t>
            </a:r>
          </a:p>
          <a:p>
            <a:r>
              <a:rPr lang="en-US" dirty="0"/>
              <a:t>Individuals with hearing or speech disabilities may contact us via their preferred Telecommunications Relay Service.</a:t>
            </a:r>
          </a:p>
          <a:p>
            <a:r>
              <a:rPr lang="en-US" dirty="0"/>
              <a:t>Minnesota State is an affirmative action, equal opportunity employer and educator.</a:t>
            </a:r>
          </a:p>
        </p:txBody>
      </p:sp>
    </p:spTree>
    <p:extLst>
      <p:ext uri="{BB962C8B-B14F-4D97-AF65-F5344CB8AC3E}">
        <p14:creationId xmlns:p14="http://schemas.microsoft.com/office/powerpoint/2010/main" val="1826168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07075-9EE1-8F0B-BB04-AB18AEC0F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Focus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91453B-0820-1D1B-E84E-9B4FB9042F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are the elements of the policy violation?</a:t>
            </a:r>
          </a:p>
          <a:p>
            <a:r>
              <a:rPr lang="en-US" dirty="0"/>
              <a:t>What facts are disputed?</a:t>
            </a:r>
          </a:p>
          <a:p>
            <a:r>
              <a:rPr lang="en-US" dirty="0"/>
              <a:t>What facts are undisputed?</a:t>
            </a:r>
          </a:p>
          <a:p>
            <a:r>
              <a:rPr lang="en-US" dirty="0"/>
              <a:t>What inconsistencies are present to explore?</a:t>
            </a:r>
          </a:p>
        </p:txBody>
      </p:sp>
    </p:spTree>
    <p:extLst>
      <p:ext uri="{BB962C8B-B14F-4D97-AF65-F5344CB8AC3E}">
        <p14:creationId xmlns:p14="http://schemas.microsoft.com/office/powerpoint/2010/main" val="2464352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21D12-2730-ABD1-34C8-B496B2F85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Questioning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0B787A-48B1-EE84-5041-9A530BAC07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Open ended questions</a:t>
            </a:r>
          </a:p>
          <a:p>
            <a:pPr lvl="1"/>
            <a:r>
              <a:rPr lang="en-US" dirty="0"/>
              <a:t>When you need more details</a:t>
            </a:r>
          </a:p>
          <a:p>
            <a:pPr lvl="1"/>
            <a:r>
              <a:rPr lang="en-US" dirty="0"/>
              <a:t>Getting the person to use their own words to describe an event</a:t>
            </a:r>
          </a:p>
          <a:p>
            <a:r>
              <a:rPr lang="en-US" dirty="0"/>
              <a:t>Close ended questions</a:t>
            </a:r>
          </a:p>
          <a:p>
            <a:pPr lvl="1"/>
            <a:r>
              <a:rPr lang="en-US" dirty="0"/>
              <a:t>Confirm undisputed facts</a:t>
            </a:r>
          </a:p>
          <a:p>
            <a:pPr lvl="1"/>
            <a:r>
              <a:rPr lang="en-US" dirty="0"/>
              <a:t>Key in to the elements of the policy related to the case</a:t>
            </a:r>
          </a:p>
          <a:p>
            <a:pPr lvl="1"/>
            <a:r>
              <a:rPr lang="en-US" dirty="0"/>
              <a:t>Clarify statements that may be ambiguous, vague, or wandering</a:t>
            </a:r>
          </a:p>
          <a:p>
            <a:r>
              <a:rPr lang="en-US" dirty="0"/>
              <a:t>Remaining neutral</a:t>
            </a:r>
          </a:p>
          <a:p>
            <a:pPr lvl="1"/>
            <a:r>
              <a:rPr lang="en-US" dirty="0"/>
              <a:t>Tell me more about…</a:t>
            </a:r>
          </a:p>
          <a:p>
            <a:pPr lvl="1"/>
            <a:r>
              <a:rPr lang="en-US" dirty="0"/>
              <a:t>What happened next? And then what happened?</a:t>
            </a:r>
          </a:p>
          <a:p>
            <a:pPr lvl="1"/>
            <a:r>
              <a:rPr lang="en-US" dirty="0"/>
              <a:t>Can you describe for me…</a:t>
            </a:r>
          </a:p>
          <a:p>
            <a:pPr lvl="1"/>
            <a:r>
              <a:rPr lang="en-US" dirty="0"/>
              <a:t>Help me understand why [person] said X.</a:t>
            </a:r>
          </a:p>
        </p:txBody>
      </p:sp>
    </p:spTree>
    <p:extLst>
      <p:ext uri="{BB962C8B-B14F-4D97-AF65-F5344CB8AC3E}">
        <p14:creationId xmlns:p14="http://schemas.microsoft.com/office/powerpoint/2010/main" val="3248900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0A69C-DD65-5548-C63B-5E6C8E313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Special Case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B22567-E50A-5F1A-5C8D-C3296D2333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Alcohol and/or drug use</a:t>
            </a:r>
          </a:p>
          <a:p>
            <a:pPr lvl="1"/>
            <a:r>
              <a:rPr lang="en-US" dirty="0"/>
              <a:t>Incapacitation analysis</a:t>
            </a:r>
          </a:p>
          <a:p>
            <a:pPr lvl="1"/>
            <a:r>
              <a:rPr lang="en-US" dirty="0"/>
              <a:t>Effects on memory</a:t>
            </a:r>
          </a:p>
          <a:p>
            <a:r>
              <a:rPr lang="en-US" dirty="0"/>
              <a:t>Consent</a:t>
            </a:r>
          </a:p>
          <a:p>
            <a:pPr lvl="1"/>
            <a:r>
              <a:rPr lang="en-US" dirty="0"/>
              <a:t>Verbal, nonverbal</a:t>
            </a:r>
          </a:p>
          <a:p>
            <a:pPr lvl="1"/>
            <a:r>
              <a:rPr lang="en-US" dirty="0"/>
              <a:t>Coercion, intimidation, threats, force</a:t>
            </a:r>
          </a:p>
          <a:p>
            <a:r>
              <a:rPr lang="en-US" dirty="0"/>
              <a:t>Clothing/dress</a:t>
            </a:r>
          </a:p>
          <a:p>
            <a:pPr lvl="1"/>
            <a:r>
              <a:rPr lang="en-US" dirty="0"/>
              <a:t>Who took what off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6972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77A33-6B3F-1EEE-C69E-F133C47B0687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Relevant Evidence 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430C04D-F5FC-6D65-6399-A246518F80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>
                <a:solidFill>
                  <a:srgbClr val="008042"/>
                </a:solidFill>
              </a:rPr>
              <a:t>For 1B.3/Title IX</a:t>
            </a:r>
          </a:p>
          <a:p>
            <a:r>
              <a:rPr lang="en-US"/>
              <a:t>Evidence is generally considered </a:t>
            </a:r>
            <a:r>
              <a:rPr lang="en-US" b="1"/>
              <a:t>relevant</a:t>
            </a:r>
            <a:r>
              <a:rPr lang="en-US"/>
              <a:t> when it helps determine:</a:t>
            </a:r>
          </a:p>
          <a:p>
            <a:pPr lvl="1"/>
            <a:r>
              <a:rPr lang="en-US"/>
              <a:t>Whether the Respondent violated policy, and/or</a:t>
            </a:r>
          </a:p>
          <a:p>
            <a:pPr lvl="1"/>
            <a:r>
              <a:rPr lang="en-US"/>
              <a:t>The credibility of any evidence, including a party or witness statement</a:t>
            </a:r>
          </a:p>
          <a:p>
            <a:pPr marL="457200"/>
            <a:r>
              <a:rPr lang="en-US"/>
              <a:t>The Investigator initially evaluates relevance, but the DM ultimately decides</a:t>
            </a:r>
          </a:p>
          <a:p>
            <a:r>
              <a:rPr lang="en-US"/>
              <a:t>All relevant evidence must be objectively evaluated and considered</a:t>
            </a:r>
          </a:p>
          <a:p>
            <a:pPr lvl="1"/>
            <a:r>
              <a:rPr lang="en-US" b="1"/>
              <a:t>Inculpatory</a:t>
            </a:r>
            <a:r>
              <a:rPr lang="en-US"/>
              <a:t>: tending to suggest a finding of responsibility</a:t>
            </a:r>
          </a:p>
          <a:p>
            <a:pPr lvl="1"/>
            <a:r>
              <a:rPr lang="en-US" b="1"/>
              <a:t>Exculpatory</a:t>
            </a:r>
            <a:r>
              <a:rPr lang="en-US"/>
              <a:t>: tending to suggest a finding of not responsible</a:t>
            </a:r>
          </a:p>
          <a:p>
            <a:pPr marL="457200"/>
            <a:r>
              <a:rPr lang="en-US"/>
              <a:t>In the decision-making phase, parties may dispute the Investigator’s initial relevance determinations</a:t>
            </a:r>
          </a:p>
        </p:txBody>
      </p:sp>
    </p:spTree>
    <p:extLst>
      <p:ext uri="{BB962C8B-B14F-4D97-AF65-F5344CB8AC3E}">
        <p14:creationId xmlns:p14="http://schemas.microsoft.com/office/powerpoint/2010/main" val="7290558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E4158-DA7B-D27D-940D-A61B6D9C9E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E707B5-ABDB-4C0F-2765-55F89F21C86E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Relevant Evidence Exclusions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971A0C3-CD45-3143-7C55-BF19134E0F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8042"/>
                </a:solidFill>
              </a:rPr>
              <a:t>For 1B.3/Title IX</a:t>
            </a:r>
          </a:p>
          <a:p>
            <a:r>
              <a:rPr lang="en-US" dirty="0"/>
              <a:t>Evidence of the </a:t>
            </a:r>
            <a:r>
              <a:rPr lang="en-US" b="1" dirty="0"/>
              <a:t>Complainant’s sexual predisposition </a:t>
            </a:r>
            <a:r>
              <a:rPr lang="en-US" dirty="0"/>
              <a:t>is never relevant</a:t>
            </a:r>
          </a:p>
          <a:p>
            <a:pPr marL="457200"/>
            <a:r>
              <a:rPr lang="en-US" dirty="0"/>
              <a:t>Evidence of the </a:t>
            </a:r>
            <a:r>
              <a:rPr lang="en-US" b="1" dirty="0"/>
              <a:t>Complainant’s prior sexual behavior </a:t>
            </a:r>
            <a:r>
              <a:rPr lang="en-US" dirty="0"/>
              <a:t>is not relevant except:</a:t>
            </a:r>
          </a:p>
          <a:p>
            <a:pPr lvl="1"/>
            <a:r>
              <a:rPr lang="en-US" dirty="0"/>
              <a:t>If offered to prove that someone other than the Respondent committed the alleged conduct; or</a:t>
            </a:r>
          </a:p>
          <a:p>
            <a:pPr lvl="1"/>
            <a:r>
              <a:rPr lang="en-US" dirty="0"/>
              <a:t>Specific incidents of the Complainant’s prior sexual behavior with respect to the Respondent offered to prove consent</a:t>
            </a:r>
          </a:p>
          <a:p>
            <a:r>
              <a:rPr lang="en-US" dirty="0"/>
              <a:t>Exclusions apply even if admitted or introduced by the Complainant</a:t>
            </a:r>
          </a:p>
          <a:p>
            <a:pPr marL="457200"/>
            <a:r>
              <a:rPr lang="en-US" dirty="0"/>
              <a:t>Respondent’s prior sexual behavior or predisposition are admissible if relevant</a:t>
            </a:r>
          </a:p>
        </p:txBody>
      </p:sp>
    </p:spTree>
    <p:extLst>
      <p:ext uri="{BB962C8B-B14F-4D97-AF65-F5344CB8AC3E}">
        <p14:creationId xmlns:p14="http://schemas.microsoft.com/office/powerpoint/2010/main" val="3753086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3B2A283-8DF7-9B98-47C6-EE8FCC953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1B.3.1 and Title IX Considerations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5DAF81-195D-9B96-F778-40190BC11F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Relevance</a:t>
            </a:r>
          </a:p>
          <a:p>
            <a:r>
              <a:rPr lang="en-US" dirty="0"/>
              <a:t>Credibility</a:t>
            </a:r>
          </a:p>
          <a:p>
            <a:r>
              <a:rPr lang="en-US" dirty="0"/>
              <a:t>Irrelevant questions (with some exceptions)</a:t>
            </a:r>
          </a:p>
          <a:p>
            <a:pPr lvl="1"/>
            <a:r>
              <a:rPr lang="en-US" dirty="0"/>
              <a:t>Sexual predisposition of complainant</a:t>
            </a:r>
          </a:p>
          <a:p>
            <a:pPr lvl="1"/>
            <a:r>
              <a:rPr lang="en-US" dirty="0"/>
              <a:t>Sexual history of the complainant and respondent</a:t>
            </a:r>
          </a:p>
          <a:p>
            <a:pPr lvl="1"/>
            <a:r>
              <a:rPr lang="en-US" dirty="0"/>
              <a:t>Legally-privileged information</a:t>
            </a:r>
          </a:p>
          <a:p>
            <a:pPr lvl="1"/>
            <a:r>
              <a:rPr lang="en-US" dirty="0"/>
              <a:t>Character evidence</a:t>
            </a:r>
          </a:p>
          <a:p>
            <a:pPr lvl="1"/>
            <a:r>
              <a:rPr lang="en-US" dirty="0"/>
              <a:t>Respondent’s prior misconduct</a:t>
            </a:r>
          </a:p>
        </p:txBody>
      </p:sp>
    </p:spTree>
    <p:extLst>
      <p:ext uri="{BB962C8B-B14F-4D97-AF65-F5344CB8AC3E}">
        <p14:creationId xmlns:p14="http://schemas.microsoft.com/office/powerpoint/2010/main" val="1276587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98020-498C-9460-C7EE-93541E8CD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Relevance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68808D-168E-1790-90B1-C9F621AFA0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Apply plain and ordinary meaning of relevance</a:t>
            </a:r>
          </a:p>
          <a:p>
            <a:r>
              <a:rPr lang="en-US" dirty="0"/>
              <a:t>Use common sense</a:t>
            </a:r>
          </a:p>
          <a:p>
            <a:r>
              <a:rPr lang="en-US" dirty="0"/>
              <a:t>Tend to prove a fact at issue</a:t>
            </a:r>
          </a:p>
          <a:p>
            <a:pPr lvl="1"/>
            <a:r>
              <a:rPr lang="en-US" dirty="0"/>
              <a:t>More likely to be true</a:t>
            </a:r>
          </a:p>
          <a:p>
            <a:pPr lvl="1"/>
            <a:r>
              <a:rPr lang="en-US" dirty="0"/>
              <a:t>Less likely to be true</a:t>
            </a:r>
          </a:p>
        </p:txBody>
      </p:sp>
    </p:spTree>
    <p:extLst>
      <p:ext uri="{BB962C8B-B14F-4D97-AF65-F5344CB8AC3E}">
        <p14:creationId xmlns:p14="http://schemas.microsoft.com/office/powerpoint/2010/main" val="41020514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323176-5DF5-5A1A-D624-D507EAB0A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Credibility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F9D456-15EF-5C7C-4231-5DBF64D6B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Extent to rely on testimony</a:t>
            </a:r>
          </a:p>
          <a:p>
            <a:r>
              <a:rPr lang="en-US" dirty="0"/>
              <a:t>Accurate and helpful</a:t>
            </a:r>
          </a:p>
          <a:p>
            <a:r>
              <a:rPr lang="en-US" dirty="0"/>
              <a:t>Regardless of role</a:t>
            </a:r>
          </a:p>
          <a:p>
            <a:r>
              <a:rPr lang="en-US" dirty="0"/>
              <a:t>Considerations</a:t>
            </a:r>
          </a:p>
          <a:p>
            <a:pPr lvl="1"/>
            <a:r>
              <a:rPr lang="en-US" dirty="0"/>
              <a:t>Logic and consistency</a:t>
            </a:r>
          </a:p>
          <a:p>
            <a:pPr lvl="1"/>
            <a:r>
              <a:rPr lang="en-US" dirty="0"/>
              <a:t>Corroborating</a:t>
            </a:r>
          </a:p>
          <a:p>
            <a:pPr lvl="1"/>
            <a:r>
              <a:rPr lang="en-US" dirty="0"/>
              <a:t>Consistency in substance</a:t>
            </a:r>
          </a:p>
          <a:p>
            <a:pPr lvl="1"/>
            <a:r>
              <a:rPr lang="en-US" dirty="0"/>
              <a:t>Plausibility</a:t>
            </a:r>
          </a:p>
          <a:p>
            <a:pPr lvl="1"/>
            <a:r>
              <a:rPr lang="en-US" dirty="0"/>
              <a:t>Amount of details</a:t>
            </a:r>
          </a:p>
        </p:txBody>
      </p:sp>
    </p:spTree>
    <p:extLst>
      <p:ext uri="{BB962C8B-B14F-4D97-AF65-F5344CB8AC3E}">
        <p14:creationId xmlns:p14="http://schemas.microsoft.com/office/powerpoint/2010/main" val="1863936122"/>
      </p:ext>
    </p:extLst>
  </p:cSld>
  <p:clrMapOvr>
    <a:masterClrMapping/>
  </p:clrMapOvr>
</p:sld>
</file>

<file path=ppt/theme/theme1.xml><?xml version="1.0" encoding="utf-8"?>
<a:theme xmlns:a="http://schemas.openxmlformats.org/drawingml/2006/main" name="Minnesota State Theme">
  <a:themeElements>
    <a:clrScheme name="Minnesota State">
      <a:dk1>
        <a:srgbClr val="003C66"/>
      </a:dk1>
      <a:lt1>
        <a:srgbClr val="FFFFFF"/>
      </a:lt1>
      <a:dk2>
        <a:srgbClr val="003C66"/>
      </a:dk2>
      <a:lt2>
        <a:srgbClr val="FFFFFF"/>
      </a:lt2>
      <a:accent1>
        <a:srgbClr val="008042"/>
      </a:accent1>
      <a:accent2>
        <a:srgbClr val="DB7C1B"/>
      </a:accent2>
      <a:accent3>
        <a:srgbClr val="0069A4"/>
      </a:accent3>
      <a:accent4>
        <a:srgbClr val="73CEE4"/>
      </a:accent4>
      <a:accent5>
        <a:srgbClr val="62BB46"/>
      </a:accent5>
      <a:accent6>
        <a:srgbClr val="D3E27E"/>
      </a:accent6>
      <a:hlink>
        <a:srgbClr val="008042"/>
      </a:hlink>
      <a:folHlink>
        <a:srgbClr val="747679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nded Edge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777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 (widescreen)" id="{CCA27173-5F30-43DC-94F1-BF73BA53CED2}" vid="{BCC973E7-A052-466F-B7A9-44D55FF2272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6070959C8B68E4C8E049C3DC8D02402" ma:contentTypeVersion="17" ma:contentTypeDescription="Create a new document." ma:contentTypeScope="" ma:versionID="fdce966eb610940623dcc0025566b084">
  <xsd:schema xmlns:xsd="http://www.w3.org/2001/XMLSchema" xmlns:xs="http://www.w3.org/2001/XMLSchema" xmlns:p="http://schemas.microsoft.com/office/2006/metadata/properties" xmlns:ns2="fa5a1719-2628-434b-92be-b92bf2aa51f9" xmlns:ns3="b8742ead-eb69-4e30-b8d3-5c6af35e7d0d" targetNamespace="http://schemas.microsoft.com/office/2006/metadata/properties" ma:root="true" ma:fieldsID="6e2bb2c0aeb9ad48b62e206501bf4709" ns2:_="" ns3:_="">
    <xsd:import namespace="fa5a1719-2628-434b-92be-b92bf2aa51f9"/>
    <xsd:import namespace="b8742ead-eb69-4e30-b8d3-5c6af35e7d0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5a1719-2628-434b-92be-b92bf2aa51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f95a9afa-61c7-4e96-8bec-901bd188774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742ead-eb69-4e30-b8d3-5c6af35e7d0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53853a25-665a-44b9-a319-5ccdd74cacb0}" ma:internalName="TaxCatchAll" ma:showField="CatchAllData" ma:web="b8742ead-eb69-4e30-b8d3-5c6af35e7d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a5a1719-2628-434b-92be-b92bf2aa51f9">
      <Terms xmlns="http://schemas.microsoft.com/office/infopath/2007/PartnerControls"/>
    </lcf76f155ced4ddcb4097134ff3c332f>
    <TaxCatchAll xmlns="b8742ead-eb69-4e30-b8d3-5c6af35e7d0d" xsi:nil="true"/>
  </documentManagement>
</p:properties>
</file>

<file path=customXml/itemProps1.xml><?xml version="1.0" encoding="utf-8"?>
<ds:datastoreItem xmlns:ds="http://schemas.openxmlformats.org/officeDocument/2006/customXml" ds:itemID="{C5125833-294B-4E04-836B-D86A9D483AC2}"/>
</file>

<file path=customXml/itemProps2.xml><?xml version="1.0" encoding="utf-8"?>
<ds:datastoreItem xmlns:ds="http://schemas.openxmlformats.org/officeDocument/2006/customXml" ds:itemID="{43A0112E-D5CE-45E4-8AE0-3B95EBE98D54}"/>
</file>

<file path=customXml/itemProps3.xml><?xml version="1.0" encoding="utf-8"?>
<ds:datastoreItem xmlns:ds="http://schemas.openxmlformats.org/officeDocument/2006/customXml" ds:itemID="{DD0141C3-D456-41A7-A05F-A8EF3DC7E965}"/>
</file>

<file path=docProps/app.xml><?xml version="1.0" encoding="utf-8"?>
<Properties xmlns="http://schemas.openxmlformats.org/officeDocument/2006/extended-properties" xmlns:vt="http://schemas.openxmlformats.org/officeDocument/2006/docPropsVTypes">
  <Template>PowerPoint (widescreen)</Template>
  <TotalTime>379</TotalTime>
  <Words>685</Words>
  <Application>Microsoft Office PowerPoint</Application>
  <PresentationFormat>Widescreen</PresentationFormat>
  <Paragraphs>124</Paragraphs>
  <Slides>15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Aptos</vt:lpstr>
      <vt:lpstr>Arial</vt:lpstr>
      <vt:lpstr>Calibri</vt:lpstr>
      <vt:lpstr>Google Sans</vt:lpstr>
      <vt:lpstr>Wingdings</vt:lpstr>
      <vt:lpstr>Minnesota State Theme</vt:lpstr>
      <vt:lpstr>Questioning Guidance</vt:lpstr>
      <vt:lpstr>General Focus</vt:lpstr>
      <vt:lpstr>General Questioning</vt:lpstr>
      <vt:lpstr>Special Case Considerations</vt:lpstr>
      <vt:lpstr>Relevant Evidence </vt:lpstr>
      <vt:lpstr>Relevant Evidence Exclusions</vt:lpstr>
      <vt:lpstr>1B.3.1 and Title IX Considerations</vt:lpstr>
      <vt:lpstr>Relevance</vt:lpstr>
      <vt:lpstr>Credibility</vt:lpstr>
      <vt:lpstr>Irrelevant: Sexual Predisposition</vt:lpstr>
      <vt:lpstr>Irrelevant: Sexual History</vt:lpstr>
      <vt:lpstr>Irrelevant: Legally-privileged </vt:lpstr>
      <vt:lpstr>Irrelevant: Character</vt:lpstr>
      <vt:lpstr>Irrelevant: Respondent's Prior Misconduct</vt:lpstr>
      <vt:lpstr>Thank you.</vt:lpstr>
    </vt:vector>
  </TitlesOfParts>
  <Company>Minnesota State System Office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Investigator questioning training October 2025</dc:title>
  <dc:creator>Atteberry, Ashley J</dc:creator>
  <cp:keywords>Title 9 personnel</cp:keywords>
  <cp:lastModifiedBy>Atteberry, Ashley J</cp:lastModifiedBy>
  <cp:revision>3</cp:revision>
  <dcterms:created xsi:type="dcterms:W3CDTF">2025-10-30T13:19:48Z</dcterms:created>
  <dcterms:modified xsi:type="dcterms:W3CDTF">2026-02-27T15:49:23Z</dcterms:modified>
  <cp:category>SO training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0x010100B6070959C8B68E4C8E049C3DC8D02402</vt:lpwstr>
  </property>
  <property fmtid="{D5CDD505-2E9C-101B-9397-08002B2CF9AE}" pid="3" name="MediaServiceImageTags">
    <vt:lpwstr/>
  </property>
</Properties>
</file>